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45183" y="645306"/>
            <a:ext cx="620903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01D1D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201D1D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01D1D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700" b="0" i="0">
                <a:solidFill>
                  <a:srgbClr val="201D1D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01D1D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201D1D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317574"/>
            <a:ext cx="18287999" cy="285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371357"/>
            <a:ext cx="12206223" cy="90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201D1D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35873" y="2601431"/>
            <a:ext cx="8712835" cy="2111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0" i="0">
                <a:solidFill>
                  <a:srgbClr val="201D1D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6" Type="http://schemas.openxmlformats.org/officeDocument/2006/relationships/image" Target="../media/image6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33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34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jp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jpg"/><Relationship Id="rId5" Type="http://schemas.openxmlformats.org/officeDocument/2006/relationships/image" Target="../media/image15.png"/><Relationship Id="rId6" Type="http://schemas.openxmlformats.org/officeDocument/2006/relationships/image" Target="../media/image16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18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4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1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2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3583" y="355625"/>
            <a:ext cx="1933574" cy="19526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163" y="8028671"/>
            <a:ext cx="3169313" cy="15239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101772" y="7432900"/>
            <a:ext cx="2162174" cy="24450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7953" y="8477441"/>
            <a:ext cx="2542480" cy="8175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47634" y="8350313"/>
            <a:ext cx="2917947" cy="687916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98390" rIns="0" bIns="0" rtlCol="0" vert="horz">
            <a:spAutoFit/>
          </a:bodyPr>
          <a:lstStyle/>
          <a:p>
            <a:pPr marL="2818765">
              <a:lnSpc>
                <a:spcPct val="100000"/>
              </a:lnSpc>
              <a:spcBef>
                <a:spcPts val="135"/>
              </a:spcBef>
            </a:pPr>
            <a:r>
              <a:rPr dirty="0" sz="3200" spc="145"/>
              <a:t>XIII</a:t>
            </a:r>
            <a:r>
              <a:rPr dirty="0" sz="3200" spc="-175"/>
              <a:t> </a:t>
            </a:r>
            <a:r>
              <a:rPr dirty="0" sz="3200" spc="65"/>
              <a:t>Encontro</a:t>
            </a:r>
            <a:r>
              <a:rPr dirty="0" sz="3200" spc="-175"/>
              <a:t> </a:t>
            </a:r>
            <a:r>
              <a:rPr dirty="0" sz="3200" spc="70"/>
              <a:t>sobre</a:t>
            </a:r>
            <a:r>
              <a:rPr dirty="0" sz="3200" spc="-175"/>
              <a:t> </a:t>
            </a:r>
            <a:r>
              <a:rPr dirty="0" sz="3200" spc="135"/>
              <a:t>Música</a:t>
            </a:r>
            <a:r>
              <a:rPr dirty="0" sz="3200" spc="-170"/>
              <a:t> </a:t>
            </a:r>
            <a:r>
              <a:rPr dirty="0" sz="3200" spc="-80"/>
              <a:t>e</a:t>
            </a:r>
            <a:r>
              <a:rPr dirty="0" sz="3200" spc="-175"/>
              <a:t> </a:t>
            </a:r>
            <a:r>
              <a:rPr dirty="0" sz="3200" spc="55"/>
              <a:t>Inclusão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3709990" y="1427967"/>
            <a:ext cx="13597890" cy="11112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518785" marR="5080" indent="-5506720">
              <a:lnSpc>
                <a:spcPct val="116799"/>
              </a:lnSpc>
              <a:spcBef>
                <a:spcPts val="95"/>
              </a:spcBef>
            </a:pPr>
            <a:r>
              <a:rPr dirty="0" sz="3050" spc="-190">
                <a:solidFill>
                  <a:srgbClr val="201D1D"/>
                </a:solidFill>
                <a:latin typeface="Arial MT"/>
                <a:cs typeface="Arial MT"/>
              </a:rPr>
              <a:t>Educação,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65">
                <a:solidFill>
                  <a:srgbClr val="201D1D"/>
                </a:solidFill>
                <a:latin typeface="Arial MT"/>
                <a:cs typeface="Arial MT"/>
              </a:rPr>
              <a:t>Música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7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45">
                <a:solidFill>
                  <a:srgbClr val="201D1D"/>
                </a:solidFill>
                <a:latin typeface="Arial MT"/>
                <a:cs typeface="Arial MT"/>
              </a:rPr>
              <a:t>inclusão:</a:t>
            </a:r>
            <a:r>
              <a:rPr dirty="0" sz="3050" spc="-114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05">
                <a:solidFill>
                  <a:srgbClr val="201D1D"/>
                </a:solidFill>
                <a:latin typeface="Arial MT"/>
                <a:cs typeface="Arial MT"/>
              </a:rPr>
              <a:t>Tecnologia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7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45">
                <a:solidFill>
                  <a:srgbClr val="201D1D"/>
                </a:solidFill>
                <a:latin typeface="Arial MT"/>
                <a:cs typeface="Arial MT"/>
              </a:rPr>
              <a:t>avaliação</a:t>
            </a:r>
            <a:r>
              <a:rPr dirty="0" sz="3050" spc="-114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75">
                <a:solidFill>
                  <a:srgbClr val="201D1D"/>
                </a:solidFill>
                <a:latin typeface="Arial MT"/>
                <a:cs typeface="Arial MT"/>
              </a:rPr>
              <a:t>como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55">
                <a:solidFill>
                  <a:srgbClr val="201D1D"/>
                </a:solidFill>
                <a:latin typeface="Arial MT"/>
                <a:cs typeface="Arial MT"/>
              </a:rPr>
              <a:t>instrumento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130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3050" spc="-1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25">
                <a:solidFill>
                  <a:srgbClr val="201D1D"/>
                </a:solidFill>
                <a:latin typeface="Arial MT"/>
                <a:cs typeface="Arial MT"/>
              </a:rPr>
              <a:t>mediação </a:t>
            </a:r>
            <a:r>
              <a:rPr dirty="0" sz="3050" spc="-80">
                <a:solidFill>
                  <a:srgbClr val="201D1D"/>
                </a:solidFill>
                <a:latin typeface="Arial MT"/>
                <a:cs typeface="Arial MT"/>
              </a:rPr>
              <a:t>do</a:t>
            </a:r>
            <a:r>
              <a:rPr dirty="0" sz="3050" spc="-1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050" spc="-55">
                <a:solidFill>
                  <a:srgbClr val="201D1D"/>
                </a:solidFill>
                <a:latin typeface="Arial MT"/>
                <a:cs typeface="Arial MT"/>
              </a:rPr>
              <a:t>aprendizado.</a:t>
            </a:r>
            <a:endParaRPr sz="30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88114" y="4691182"/>
            <a:ext cx="13258800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0" spc="90" b="1">
                <a:solidFill>
                  <a:srgbClr val="201D1D"/>
                </a:solidFill>
                <a:latin typeface="Trebuchet MS"/>
                <a:cs typeface="Trebuchet MS"/>
              </a:rPr>
              <a:t>Recomendações</a:t>
            </a:r>
            <a:r>
              <a:rPr dirty="0" sz="5000" spc="-290" b="1">
                <a:solidFill>
                  <a:srgbClr val="201D1D"/>
                </a:solidFill>
                <a:latin typeface="Trebuchet MS"/>
                <a:cs typeface="Trebuchet MS"/>
              </a:rPr>
              <a:t> </a:t>
            </a:r>
            <a:r>
              <a:rPr dirty="0" sz="5000" spc="80" b="1">
                <a:solidFill>
                  <a:srgbClr val="201D1D"/>
                </a:solidFill>
                <a:latin typeface="Trebuchet MS"/>
                <a:cs typeface="Trebuchet MS"/>
              </a:rPr>
              <a:t>para</a:t>
            </a:r>
            <a:r>
              <a:rPr dirty="0" sz="5000" spc="-285" b="1">
                <a:solidFill>
                  <a:srgbClr val="201D1D"/>
                </a:solidFill>
                <a:latin typeface="Trebuchet MS"/>
                <a:cs typeface="Trebuchet MS"/>
              </a:rPr>
              <a:t> </a:t>
            </a:r>
            <a:r>
              <a:rPr dirty="0" sz="5000" spc="105" b="1">
                <a:solidFill>
                  <a:srgbClr val="201D1D"/>
                </a:solidFill>
                <a:latin typeface="Trebuchet MS"/>
                <a:cs typeface="Trebuchet MS"/>
              </a:rPr>
              <a:t>a</a:t>
            </a:r>
            <a:r>
              <a:rPr dirty="0" sz="5000" spc="-285" b="1">
                <a:solidFill>
                  <a:srgbClr val="201D1D"/>
                </a:solidFill>
                <a:latin typeface="Trebuchet MS"/>
                <a:cs typeface="Trebuchet MS"/>
              </a:rPr>
              <a:t> </a:t>
            </a:r>
            <a:r>
              <a:rPr dirty="0" sz="5000" spc="50" b="1">
                <a:solidFill>
                  <a:srgbClr val="201D1D"/>
                </a:solidFill>
                <a:latin typeface="Trebuchet MS"/>
                <a:cs typeface="Trebuchet MS"/>
              </a:rPr>
              <a:t>elaboração</a:t>
            </a:r>
            <a:r>
              <a:rPr dirty="0" sz="5000" spc="-290" b="1">
                <a:solidFill>
                  <a:srgbClr val="201D1D"/>
                </a:solidFill>
                <a:latin typeface="Trebuchet MS"/>
                <a:cs typeface="Trebuchet MS"/>
              </a:rPr>
              <a:t> </a:t>
            </a:r>
            <a:r>
              <a:rPr dirty="0" sz="5000" spc="50" b="1">
                <a:solidFill>
                  <a:srgbClr val="201D1D"/>
                </a:solidFill>
                <a:latin typeface="Trebuchet MS"/>
                <a:cs typeface="Trebuchet MS"/>
              </a:rPr>
              <a:t>de</a:t>
            </a:r>
            <a:r>
              <a:rPr dirty="0" sz="5000" spc="-285" b="1">
                <a:solidFill>
                  <a:srgbClr val="201D1D"/>
                </a:solidFill>
                <a:latin typeface="Trebuchet MS"/>
                <a:cs typeface="Trebuchet MS"/>
              </a:rPr>
              <a:t> </a:t>
            </a:r>
            <a:r>
              <a:rPr dirty="0" sz="5000" spc="-10" b="1" i="1">
                <a:solidFill>
                  <a:srgbClr val="201D1D"/>
                </a:solidFill>
                <a:latin typeface="Arial"/>
                <a:cs typeface="Arial"/>
              </a:rPr>
              <a:t>slides</a:t>
            </a:r>
            <a:endParaRPr sz="5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4071"/>
            <a:ext cx="18287999" cy="152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65231" y="2934014"/>
            <a:ext cx="15954374" cy="4419599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649" rIns="0" bIns="0" rtlCol="0" vert="horz">
            <a:spAutoFit/>
          </a:bodyPr>
          <a:lstStyle/>
          <a:p>
            <a:pPr marL="341630">
              <a:lnSpc>
                <a:spcPct val="100000"/>
              </a:lnSpc>
              <a:spcBef>
                <a:spcPts val="100"/>
              </a:spcBef>
            </a:pPr>
            <a:r>
              <a:rPr dirty="0" spc="125"/>
              <a:t>Como</a:t>
            </a:r>
            <a:r>
              <a:rPr dirty="0" spc="-170"/>
              <a:t> </a:t>
            </a:r>
            <a:r>
              <a:rPr dirty="0" spc="60"/>
              <a:t>formatar</a:t>
            </a:r>
            <a:r>
              <a:rPr dirty="0" spc="-170"/>
              <a:t> </a:t>
            </a:r>
            <a:r>
              <a:rPr dirty="0"/>
              <a:t>imagens,</a:t>
            </a:r>
            <a:r>
              <a:rPr dirty="0" spc="-165"/>
              <a:t> </a:t>
            </a:r>
            <a:r>
              <a:rPr dirty="0" spc="125"/>
              <a:t>diagramas</a:t>
            </a:r>
            <a:r>
              <a:rPr dirty="0" spc="-170"/>
              <a:t> </a:t>
            </a:r>
            <a:r>
              <a:rPr dirty="0" spc="-120"/>
              <a:t>e</a:t>
            </a:r>
            <a:r>
              <a:rPr dirty="0" spc="-170"/>
              <a:t> </a:t>
            </a:r>
            <a:r>
              <a:rPr dirty="0" spc="90"/>
              <a:t>gráficos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24347" y="3374351"/>
            <a:ext cx="13790294" cy="33851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700" spc="60">
                <a:solidFill>
                  <a:srgbClr val="201D1D"/>
                </a:solidFill>
                <a:latin typeface="Arial MT"/>
                <a:cs typeface="Arial MT"/>
              </a:rPr>
              <a:t>Imagens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simples,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10">
                <a:solidFill>
                  <a:srgbClr val="201D1D"/>
                </a:solidFill>
                <a:latin typeface="Arial MT"/>
                <a:cs typeface="Arial MT"/>
              </a:rPr>
              <a:t>com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40">
                <a:solidFill>
                  <a:srgbClr val="201D1D"/>
                </a:solidFill>
                <a:latin typeface="Arial MT"/>
                <a:cs typeface="Arial MT"/>
              </a:rPr>
              <a:t>contornos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35">
                <a:solidFill>
                  <a:srgbClr val="201D1D"/>
                </a:solidFill>
                <a:latin typeface="Arial MT"/>
                <a:cs typeface="Arial MT"/>
              </a:rPr>
              <a:t>definidos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200">
                <a:solidFill>
                  <a:srgbClr val="201D1D"/>
                </a:solidFill>
                <a:latin typeface="Arial MT"/>
                <a:cs typeface="Arial MT"/>
              </a:rPr>
              <a:t>bom</a:t>
            </a:r>
            <a:r>
              <a:rPr dirty="0" sz="37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25">
                <a:solidFill>
                  <a:srgbClr val="201D1D"/>
                </a:solidFill>
                <a:latin typeface="Arial MT"/>
                <a:cs typeface="Arial MT"/>
              </a:rPr>
              <a:t>contraste;</a:t>
            </a:r>
            <a:endParaRPr sz="37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sz="3700">
              <a:latin typeface="Arial MT"/>
              <a:cs typeface="Arial MT"/>
            </a:endParaRPr>
          </a:p>
          <a:p>
            <a:pPr marL="12700" marR="5080">
              <a:lnSpc>
                <a:spcPct val="123300"/>
              </a:lnSpc>
            </a:pP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Em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10">
                <a:solidFill>
                  <a:srgbClr val="201D1D"/>
                </a:solidFill>
                <a:latin typeface="Arial MT"/>
                <a:cs typeface="Arial MT"/>
              </a:rPr>
              <a:t>gráficos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55">
                <a:solidFill>
                  <a:srgbClr val="201D1D"/>
                </a:solidFill>
                <a:latin typeface="Arial MT"/>
                <a:cs typeface="Arial MT"/>
              </a:rPr>
              <a:t>diagramas,</a:t>
            </a:r>
            <a:r>
              <a:rPr dirty="0" sz="37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75">
                <a:solidFill>
                  <a:srgbClr val="201D1D"/>
                </a:solidFill>
                <a:latin typeface="Arial MT"/>
                <a:cs typeface="Arial MT"/>
              </a:rPr>
              <a:t>não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usar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290">
                <a:solidFill>
                  <a:srgbClr val="201D1D"/>
                </a:solidFill>
                <a:latin typeface="Arial MT"/>
                <a:cs typeface="Arial MT"/>
              </a:rPr>
              <a:t>tom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85">
                <a:solidFill>
                  <a:srgbClr val="201D1D"/>
                </a:solidFill>
                <a:latin typeface="Arial MT"/>
                <a:cs typeface="Arial MT"/>
              </a:rPr>
              <a:t>sobre</a:t>
            </a:r>
            <a:r>
              <a:rPr dirty="0" sz="37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75">
                <a:solidFill>
                  <a:srgbClr val="201D1D"/>
                </a:solidFill>
                <a:latin typeface="Arial MT"/>
                <a:cs typeface="Arial MT"/>
              </a:rPr>
              <a:t>tom,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20">
                <a:solidFill>
                  <a:srgbClr val="201D1D"/>
                </a:solidFill>
                <a:latin typeface="Arial MT"/>
                <a:cs typeface="Arial MT"/>
              </a:rPr>
              <a:t>procurando </a:t>
            </a:r>
            <a:r>
              <a:rPr dirty="0" sz="3700" spc="100">
                <a:solidFill>
                  <a:srgbClr val="201D1D"/>
                </a:solidFill>
                <a:latin typeface="Arial MT"/>
                <a:cs typeface="Arial MT"/>
              </a:rPr>
              <a:t>colorir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cada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série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85">
                <a:solidFill>
                  <a:srgbClr val="201D1D"/>
                </a:solidFill>
                <a:latin typeface="Arial MT"/>
                <a:cs typeface="Arial MT"/>
              </a:rPr>
              <a:t>em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cores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40">
                <a:solidFill>
                  <a:srgbClr val="201D1D"/>
                </a:solidFill>
                <a:latin typeface="Arial MT"/>
                <a:cs typeface="Arial MT"/>
              </a:rPr>
              <a:t>contrastantes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10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3700" spc="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95">
                <a:solidFill>
                  <a:srgbClr val="201D1D"/>
                </a:solidFill>
                <a:latin typeface="Arial MT"/>
                <a:cs typeface="Arial MT"/>
              </a:rPr>
              <a:t>fácil</a:t>
            </a:r>
            <a:r>
              <a:rPr dirty="0" sz="3700" spc="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05">
                <a:solidFill>
                  <a:srgbClr val="201D1D"/>
                </a:solidFill>
                <a:latin typeface="Arial MT"/>
                <a:cs typeface="Arial MT"/>
              </a:rPr>
              <a:t>distinção </a:t>
            </a:r>
            <a:r>
              <a:rPr dirty="0" sz="3700" spc="90">
                <a:solidFill>
                  <a:srgbClr val="201D1D"/>
                </a:solidFill>
                <a:latin typeface="Arial MT"/>
                <a:cs typeface="Arial MT"/>
              </a:rPr>
              <a:t>através</a:t>
            </a:r>
            <a:r>
              <a:rPr dirty="0" sz="3700" spc="-3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00">
                <a:solidFill>
                  <a:srgbClr val="201D1D"/>
                </a:solidFill>
                <a:latin typeface="Arial MT"/>
                <a:cs typeface="Arial MT"/>
              </a:rPr>
              <a:t>da</a:t>
            </a:r>
            <a:r>
              <a:rPr dirty="0" sz="3700" spc="-2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45">
                <a:solidFill>
                  <a:srgbClr val="201D1D"/>
                </a:solidFill>
                <a:latin typeface="Arial MT"/>
                <a:cs typeface="Arial MT"/>
              </a:rPr>
              <a:t>legenda.</a:t>
            </a:r>
            <a:endParaRPr sz="37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54071"/>
            <a:ext cx="18287999" cy="1523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9817" y="2715263"/>
            <a:ext cx="16021049" cy="4857750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85"/>
              <a:t>Exposição</a:t>
            </a:r>
            <a:r>
              <a:rPr dirty="0" spc="-225"/>
              <a:t> </a:t>
            </a:r>
            <a:r>
              <a:rPr dirty="0" spc="60"/>
              <a:t>Oral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538075" y="3865843"/>
            <a:ext cx="14034769" cy="225425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21900"/>
              </a:lnSpc>
              <a:spcBef>
                <a:spcPts val="95"/>
              </a:spcBef>
            </a:pPr>
            <a:r>
              <a:rPr dirty="0" sz="4000" spc="75">
                <a:solidFill>
                  <a:srgbClr val="201D1D"/>
                </a:solidFill>
                <a:latin typeface="Arial MT"/>
                <a:cs typeface="Arial MT"/>
              </a:rPr>
              <a:t>Inicialmente,</a:t>
            </a:r>
            <a:r>
              <a:rPr dirty="0" sz="40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105">
                <a:solidFill>
                  <a:srgbClr val="201D1D"/>
                </a:solidFill>
                <a:latin typeface="Arial MT"/>
                <a:cs typeface="Arial MT"/>
              </a:rPr>
              <a:t>fale</a:t>
            </a:r>
            <a:r>
              <a:rPr dirty="0" sz="40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170">
                <a:solidFill>
                  <a:srgbClr val="201D1D"/>
                </a:solidFill>
                <a:latin typeface="Arial MT"/>
                <a:cs typeface="Arial MT"/>
              </a:rPr>
              <a:t>fora</a:t>
            </a:r>
            <a:r>
              <a:rPr dirty="0" sz="40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204">
                <a:solidFill>
                  <a:srgbClr val="201D1D"/>
                </a:solidFill>
                <a:latin typeface="Arial MT"/>
                <a:cs typeface="Arial MT"/>
              </a:rPr>
              <a:t>do</a:t>
            </a:r>
            <a:r>
              <a:rPr dirty="0" sz="4000" spc="-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145">
                <a:solidFill>
                  <a:srgbClr val="201D1D"/>
                </a:solidFill>
                <a:latin typeface="Arial MT"/>
                <a:cs typeface="Arial MT"/>
              </a:rPr>
              <a:t>microfone</a:t>
            </a:r>
            <a:r>
              <a:rPr dirty="0" sz="40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>
                <a:solidFill>
                  <a:srgbClr val="201D1D"/>
                </a:solidFill>
                <a:latin typeface="Arial MT"/>
                <a:cs typeface="Arial MT"/>
              </a:rPr>
              <a:t>(caso</a:t>
            </a:r>
            <a:r>
              <a:rPr dirty="0" sz="40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80">
                <a:solidFill>
                  <a:srgbClr val="201D1D"/>
                </a:solidFill>
                <a:latin typeface="Arial MT"/>
                <a:cs typeface="Arial MT"/>
              </a:rPr>
              <a:t>houver)</a:t>
            </a:r>
            <a:r>
              <a:rPr dirty="0" sz="40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80">
                <a:solidFill>
                  <a:srgbClr val="201D1D"/>
                </a:solidFill>
                <a:latin typeface="Arial MT"/>
                <a:cs typeface="Arial MT"/>
              </a:rPr>
              <a:t>para</a:t>
            </a:r>
            <a:r>
              <a:rPr dirty="0" sz="4000" spc="-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 spc="100">
                <a:solidFill>
                  <a:srgbClr val="201D1D"/>
                </a:solidFill>
                <a:latin typeface="Arial MT"/>
                <a:cs typeface="Arial MT"/>
              </a:rPr>
              <a:t>que </a:t>
            </a:r>
            <a:r>
              <a:rPr dirty="0" sz="4000">
                <a:solidFill>
                  <a:srgbClr val="201D1D"/>
                </a:solidFill>
                <a:latin typeface="Arial MT"/>
                <a:cs typeface="Arial MT"/>
              </a:rPr>
              <a:t>as pessoas cegas e </a:t>
            </a:r>
            <a:r>
              <a:rPr dirty="0" sz="4000" spc="120">
                <a:solidFill>
                  <a:srgbClr val="201D1D"/>
                </a:solidFill>
                <a:latin typeface="Arial MT"/>
                <a:cs typeface="Arial MT"/>
              </a:rPr>
              <a:t>com</a:t>
            </a:r>
            <a:r>
              <a:rPr dirty="0" sz="4000" spc="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4000">
                <a:solidFill>
                  <a:srgbClr val="201D1D"/>
                </a:solidFill>
                <a:latin typeface="Arial MT"/>
                <a:cs typeface="Arial MT"/>
              </a:rPr>
              <a:t>baixa visão </a:t>
            </a:r>
            <a:r>
              <a:rPr dirty="0" sz="4000" spc="105">
                <a:solidFill>
                  <a:srgbClr val="201D1D"/>
                </a:solidFill>
                <a:latin typeface="Arial MT"/>
                <a:cs typeface="Arial MT"/>
              </a:rPr>
              <a:t>percebam</a:t>
            </a:r>
            <a:r>
              <a:rPr dirty="0" sz="4000">
                <a:solidFill>
                  <a:srgbClr val="201D1D"/>
                </a:solidFill>
                <a:latin typeface="Arial MT"/>
                <a:cs typeface="Arial MT"/>
              </a:rPr>
              <a:t> a </a:t>
            </a:r>
            <a:r>
              <a:rPr dirty="0" sz="4000" spc="-25">
                <a:solidFill>
                  <a:srgbClr val="201D1D"/>
                </a:solidFill>
                <a:latin typeface="Arial MT"/>
                <a:cs typeface="Arial MT"/>
              </a:rPr>
              <a:t>sua </a:t>
            </a:r>
            <a:r>
              <a:rPr dirty="0" sz="4000" spc="-10">
                <a:solidFill>
                  <a:srgbClr val="201D1D"/>
                </a:solidFill>
                <a:latin typeface="Arial MT"/>
                <a:cs typeface="Arial MT"/>
              </a:rPr>
              <a:t>localização.</a:t>
            </a:r>
            <a:endParaRPr sz="4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1965350"/>
            <a:ext cx="5667374" cy="70961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11626" y="3060935"/>
            <a:ext cx="9915524" cy="55721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81758" y="2922975"/>
            <a:ext cx="114300" cy="1143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81758" y="4332674"/>
            <a:ext cx="114300" cy="1143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81758" y="6447225"/>
            <a:ext cx="114300" cy="114300"/>
          </a:xfrm>
          <a:prstGeom prst="rect">
            <a:avLst/>
          </a:prstGeom>
        </p:spPr>
      </p:pic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649" rIns="0" bIns="0" rtlCol="0" vert="horz">
            <a:spAutoFit/>
          </a:bodyPr>
          <a:lstStyle/>
          <a:p>
            <a:pPr marL="360680">
              <a:lnSpc>
                <a:spcPct val="100000"/>
              </a:lnSpc>
              <a:spcBef>
                <a:spcPts val="100"/>
              </a:spcBef>
            </a:pPr>
            <a:r>
              <a:rPr dirty="0" spc="260"/>
              <a:t>No</a:t>
            </a:r>
            <a:r>
              <a:rPr dirty="0" spc="-125"/>
              <a:t> </a:t>
            </a:r>
            <a:r>
              <a:rPr dirty="0"/>
              <a:t>slide</a:t>
            </a:r>
            <a:r>
              <a:rPr dirty="0" spc="-120"/>
              <a:t> </a:t>
            </a:r>
            <a:r>
              <a:rPr dirty="0" spc="-65"/>
              <a:t>inicial</a:t>
            </a:r>
            <a:r>
              <a:rPr dirty="0" spc="-120"/>
              <a:t> </a:t>
            </a:r>
            <a:r>
              <a:rPr dirty="0"/>
              <a:t>adicione</a:t>
            </a:r>
            <a:r>
              <a:rPr dirty="0" spc="-120"/>
              <a:t> </a:t>
            </a:r>
            <a:r>
              <a:rPr dirty="0" spc="165"/>
              <a:t>as</a:t>
            </a:r>
            <a:r>
              <a:rPr dirty="0" spc="-120"/>
              <a:t> </a:t>
            </a:r>
            <a:r>
              <a:rPr dirty="0"/>
              <a:t>informações</a:t>
            </a:r>
            <a:r>
              <a:rPr dirty="0" spc="-120"/>
              <a:t> </a:t>
            </a:r>
            <a:r>
              <a:rPr dirty="0" spc="90"/>
              <a:t>básicas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63000" y="1725435"/>
            <a:ext cx="7643495" cy="639508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5448300">
              <a:lnSpc>
                <a:spcPct val="100000"/>
              </a:lnSpc>
              <a:spcBef>
                <a:spcPts val="1265"/>
              </a:spcBef>
            </a:pPr>
            <a:r>
              <a:rPr dirty="0" sz="4000" spc="35">
                <a:solidFill>
                  <a:srgbClr val="201D1D"/>
                </a:solidFill>
                <a:latin typeface="Arial MT"/>
                <a:cs typeface="Arial MT"/>
              </a:rPr>
              <a:t>Exemplo:</a:t>
            </a:r>
            <a:endParaRPr sz="4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dirty="0" sz="3700" spc="100">
                <a:solidFill>
                  <a:srgbClr val="201D1D"/>
                </a:solidFill>
                <a:latin typeface="Arial MT"/>
                <a:cs typeface="Arial MT"/>
              </a:rPr>
              <a:t>Título</a:t>
            </a:r>
            <a:r>
              <a:rPr dirty="0" sz="3700" spc="-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90">
                <a:solidFill>
                  <a:srgbClr val="201D1D"/>
                </a:solidFill>
                <a:latin typeface="Arial MT"/>
                <a:cs typeface="Arial MT"/>
              </a:rPr>
              <a:t>do</a:t>
            </a:r>
            <a:r>
              <a:rPr dirty="0" sz="3700" spc="-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40">
                <a:solidFill>
                  <a:srgbClr val="201D1D"/>
                </a:solidFill>
                <a:latin typeface="Arial MT"/>
                <a:cs typeface="Arial MT"/>
              </a:rPr>
              <a:t>trabalho</a:t>
            </a:r>
            <a:endParaRPr sz="37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35"/>
              </a:spcBef>
            </a:pPr>
            <a:endParaRPr sz="3700">
              <a:latin typeface="Arial MT"/>
              <a:cs typeface="Arial MT"/>
            </a:endParaRPr>
          </a:p>
          <a:p>
            <a:pPr marL="12700" marR="5326380">
              <a:lnSpc>
                <a:spcPct val="123300"/>
              </a:lnSpc>
              <a:spcBef>
                <a:spcPts val="5"/>
              </a:spcBef>
            </a:pPr>
            <a:r>
              <a:rPr dirty="0" sz="3700" spc="165">
                <a:solidFill>
                  <a:srgbClr val="201D1D"/>
                </a:solidFill>
                <a:latin typeface="Arial MT"/>
                <a:cs typeface="Arial MT"/>
              </a:rPr>
              <a:t>Autoria</a:t>
            </a:r>
            <a:r>
              <a:rPr dirty="0" sz="37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-50">
                <a:solidFill>
                  <a:srgbClr val="201D1D"/>
                </a:solidFill>
                <a:latin typeface="Arial MT"/>
                <a:cs typeface="Arial MT"/>
              </a:rPr>
              <a:t>+ </a:t>
            </a:r>
            <a:r>
              <a:rPr dirty="0" sz="3700" spc="125">
                <a:solidFill>
                  <a:srgbClr val="201D1D"/>
                </a:solidFill>
                <a:latin typeface="Arial MT"/>
                <a:cs typeface="Arial MT"/>
              </a:rPr>
              <a:t>instituição</a:t>
            </a:r>
            <a:endParaRPr sz="37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445"/>
              </a:spcBef>
            </a:pPr>
            <a:endParaRPr sz="3700">
              <a:latin typeface="Arial MT"/>
              <a:cs typeface="Arial MT"/>
            </a:endParaRPr>
          </a:p>
          <a:p>
            <a:pPr marL="12700" marR="4447540">
              <a:lnSpc>
                <a:spcPct val="123300"/>
              </a:lnSpc>
            </a:pPr>
            <a:r>
              <a:rPr dirty="0" sz="3700" spc="130">
                <a:solidFill>
                  <a:srgbClr val="201D1D"/>
                </a:solidFill>
                <a:latin typeface="Arial MT"/>
                <a:cs typeface="Arial MT"/>
              </a:rPr>
              <a:t>Instituição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85">
                <a:solidFill>
                  <a:srgbClr val="201D1D"/>
                </a:solidFill>
                <a:latin typeface="Arial MT"/>
                <a:cs typeface="Arial MT"/>
              </a:rPr>
              <a:t>de </a:t>
            </a:r>
            <a:r>
              <a:rPr dirty="0" sz="3700" spc="225">
                <a:solidFill>
                  <a:srgbClr val="201D1D"/>
                </a:solidFill>
                <a:latin typeface="Arial MT"/>
                <a:cs typeface="Arial MT"/>
              </a:rPr>
              <a:t>fomento</a:t>
            </a:r>
            <a:r>
              <a:rPr dirty="0" sz="3700" spc="-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-20">
                <a:solidFill>
                  <a:srgbClr val="201D1D"/>
                </a:solidFill>
                <a:latin typeface="Arial MT"/>
                <a:cs typeface="Arial MT"/>
              </a:rPr>
              <a:t>(caso </a:t>
            </a:r>
            <a:r>
              <a:rPr dirty="0" sz="3700" spc="70">
                <a:solidFill>
                  <a:srgbClr val="201D1D"/>
                </a:solidFill>
                <a:latin typeface="Arial MT"/>
                <a:cs typeface="Arial MT"/>
              </a:rPr>
              <a:t>houver)</a:t>
            </a:r>
            <a:endParaRPr sz="37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6144" y="4170721"/>
            <a:ext cx="5667374" cy="56006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27992" y="1736178"/>
            <a:ext cx="2933699" cy="21812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8371" y="3722455"/>
            <a:ext cx="8848723" cy="45719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85023" y="4782168"/>
            <a:ext cx="82219" cy="8221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85023" y="7643526"/>
            <a:ext cx="82293" cy="8229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822517" y="2733357"/>
            <a:ext cx="220789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35">
                <a:solidFill>
                  <a:srgbClr val="201D1D"/>
                </a:solidFill>
                <a:latin typeface="Arial MT"/>
                <a:cs typeface="Arial MT"/>
              </a:rPr>
              <a:t>Exemplo: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649" rIns="0" bIns="0" rtlCol="0" vert="horz">
            <a:spAutoFit/>
          </a:bodyPr>
          <a:lstStyle/>
          <a:p>
            <a:pPr marL="360680">
              <a:lnSpc>
                <a:spcPct val="100000"/>
              </a:lnSpc>
              <a:spcBef>
                <a:spcPts val="100"/>
              </a:spcBef>
            </a:pPr>
            <a:r>
              <a:rPr dirty="0" spc="-25"/>
              <a:t>Utilize</a:t>
            </a:r>
            <a:r>
              <a:rPr dirty="0" spc="-229"/>
              <a:t> </a:t>
            </a:r>
            <a:r>
              <a:rPr dirty="0" spc="50"/>
              <a:t>contraste</a:t>
            </a:r>
            <a:r>
              <a:rPr dirty="0" spc="-229"/>
              <a:t> </a:t>
            </a:r>
            <a:r>
              <a:rPr dirty="0" spc="-35"/>
              <a:t>entre</a:t>
            </a:r>
            <a:r>
              <a:rPr dirty="0" spc="-229"/>
              <a:t> </a:t>
            </a:r>
            <a:r>
              <a:rPr dirty="0" spc="105"/>
              <a:t>a</a:t>
            </a:r>
            <a:r>
              <a:rPr dirty="0" spc="-225"/>
              <a:t> </a:t>
            </a:r>
            <a:r>
              <a:rPr dirty="0" spc="60"/>
              <a:t>fonte</a:t>
            </a:r>
            <a:r>
              <a:rPr dirty="0" spc="-229"/>
              <a:t> </a:t>
            </a:r>
            <a:r>
              <a:rPr dirty="0" spc="-120"/>
              <a:t>e</a:t>
            </a:r>
            <a:r>
              <a:rPr dirty="0" spc="-229"/>
              <a:t> </a:t>
            </a:r>
            <a:r>
              <a:rPr dirty="0" spc="110"/>
              <a:t>o</a:t>
            </a:r>
            <a:r>
              <a:rPr dirty="0" spc="-229"/>
              <a:t> </a:t>
            </a:r>
            <a:r>
              <a:rPr dirty="0" spc="70"/>
              <a:t>plano</a:t>
            </a:r>
            <a:r>
              <a:rPr dirty="0" spc="-225"/>
              <a:t> </a:t>
            </a:r>
            <a:r>
              <a:rPr dirty="0"/>
              <a:t>de</a:t>
            </a:r>
            <a:r>
              <a:rPr dirty="0" spc="-229"/>
              <a:t> </a:t>
            </a:r>
            <a:r>
              <a:rPr dirty="0" spc="85"/>
              <a:t>fundo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680078" y="2073395"/>
            <a:ext cx="2084070" cy="4216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600" spc="100">
                <a:solidFill>
                  <a:srgbClr val="FFFFFF"/>
                </a:solidFill>
                <a:latin typeface="Arial MT"/>
                <a:cs typeface="Arial MT"/>
              </a:rPr>
              <a:t>Item</a:t>
            </a:r>
            <a:r>
              <a:rPr dirty="0" sz="2600" spc="-5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-160">
                <a:solidFill>
                  <a:srgbClr val="FFFFFF"/>
                </a:solidFill>
                <a:latin typeface="Arial MT"/>
                <a:cs typeface="Arial MT"/>
              </a:rPr>
              <a:t>5.11.3</a:t>
            </a:r>
            <a:r>
              <a:rPr dirty="0" sz="26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30">
                <a:solidFill>
                  <a:srgbClr val="FFFFFF"/>
                </a:solidFill>
                <a:latin typeface="Arial MT"/>
                <a:cs typeface="Arial MT"/>
              </a:rPr>
              <a:t>da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20955" y="2469558"/>
            <a:ext cx="2802255" cy="977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16255" marR="5080" indent="-504190">
              <a:lnSpc>
                <a:spcPct val="120200"/>
              </a:lnSpc>
              <a:spcBef>
                <a:spcPts val="100"/>
              </a:spcBef>
            </a:pPr>
            <a:r>
              <a:rPr dirty="0" sz="2600" spc="65">
                <a:solidFill>
                  <a:srgbClr val="FFFFFF"/>
                </a:solidFill>
                <a:latin typeface="Arial MT"/>
                <a:cs typeface="Arial MT"/>
              </a:rPr>
              <a:t>norma</a:t>
            </a:r>
            <a:r>
              <a:rPr dirty="0" sz="2600" spc="-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55">
                <a:solidFill>
                  <a:srgbClr val="FFFFFF"/>
                </a:solidFill>
                <a:latin typeface="Arial MT"/>
                <a:cs typeface="Arial MT"/>
              </a:rPr>
              <a:t>ABNT</a:t>
            </a:r>
            <a:r>
              <a:rPr dirty="0" sz="2600" spc="-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-25">
                <a:solidFill>
                  <a:srgbClr val="FFFFFF"/>
                </a:solidFill>
                <a:latin typeface="Arial MT"/>
                <a:cs typeface="Arial MT"/>
              </a:rPr>
              <a:t>NBR </a:t>
            </a:r>
            <a:r>
              <a:rPr dirty="0" sz="2600" spc="-10">
                <a:solidFill>
                  <a:srgbClr val="FFFFFF"/>
                </a:solidFill>
                <a:latin typeface="Arial MT"/>
                <a:cs typeface="Arial MT"/>
              </a:rPr>
              <a:t>17225:2025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683787" y="4482967"/>
            <a:ext cx="4671060" cy="47923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94615">
              <a:lnSpc>
                <a:spcPct val="125000"/>
              </a:lnSpc>
              <a:spcBef>
                <a:spcPts val="100"/>
              </a:spcBef>
            </a:pPr>
            <a:r>
              <a:rPr dirty="0" sz="2500" spc="100">
                <a:solidFill>
                  <a:srgbClr val="201D1D"/>
                </a:solidFill>
                <a:latin typeface="Arial MT"/>
                <a:cs typeface="Arial MT"/>
              </a:rPr>
              <a:t>Todo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110">
                <a:solidFill>
                  <a:srgbClr val="201D1D"/>
                </a:solidFill>
                <a:latin typeface="Arial MT"/>
                <a:cs typeface="Arial MT"/>
              </a:rPr>
              <a:t>conteúdo</a:t>
            </a:r>
            <a:r>
              <a:rPr dirty="0" sz="25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25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texto,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incluindo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50">
                <a:solidFill>
                  <a:srgbClr val="201D1D"/>
                </a:solidFill>
                <a:latin typeface="Arial MT"/>
                <a:cs typeface="Arial MT"/>
              </a:rPr>
              <a:t>imagens</a:t>
            </a:r>
            <a:r>
              <a:rPr dirty="0" sz="25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texto, </a:t>
            </a:r>
            <a:r>
              <a:rPr dirty="0" sz="2500" spc="150">
                <a:solidFill>
                  <a:srgbClr val="201D1D"/>
                </a:solidFill>
                <a:latin typeface="Arial MT"/>
                <a:cs typeface="Arial MT"/>
              </a:rPr>
              <a:t>tem</a:t>
            </a:r>
            <a:r>
              <a:rPr dirty="0" sz="2500" spc="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>
                <a:solidFill>
                  <a:srgbClr val="201D1D"/>
                </a:solidFill>
                <a:latin typeface="Arial MT"/>
                <a:cs typeface="Arial MT"/>
              </a:rPr>
              <a:t>relação</a:t>
            </a:r>
            <a:r>
              <a:rPr dirty="0" sz="2500" spc="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2500" spc="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contraste</a:t>
            </a:r>
            <a:r>
              <a:rPr dirty="0" sz="2500" spc="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50">
                <a:solidFill>
                  <a:srgbClr val="201D1D"/>
                </a:solidFill>
                <a:latin typeface="Arial MT"/>
                <a:cs typeface="Arial MT"/>
              </a:rPr>
              <a:t>de </a:t>
            </a:r>
            <a:r>
              <a:rPr dirty="0" sz="2500" spc="80">
                <a:solidFill>
                  <a:srgbClr val="201D1D"/>
                </a:solidFill>
                <a:latin typeface="Arial MT"/>
                <a:cs typeface="Arial MT"/>
              </a:rPr>
              <a:t>pelo</a:t>
            </a:r>
            <a:r>
              <a:rPr dirty="0" sz="2500" spc="-4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50">
                <a:solidFill>
                  <a:srgbClr val="201D1D"/>
                </a:solidFill>
                <a:latin typeface="Arial MT"/>
                <a:cs typeface="Arial MT"/>
              </a:rPr>
              <a:t>menos</a:t>
            </a:r>
            <a:r>
              <a:rPr dirty="0" sz="25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-25">
                <a:solidFill>
                  <a:srgbClr val="201D1D"/>
                </a:solidFill>
                <a:latin typeface="Arial MT"/>
                <a:cs typeface="Arial MT"/>
              </a:rPr>
              <a:t>4,5:1</a:t>
            </a:r>
            <a:r>
              <a:rPr dirty="0" sz="25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com</a:t>
            </a:r>
            <a:r>
              <a:rPr dirty="0" sz="25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o</a:t>
            </a:r>
            <a:r>
              <a:rPr dirty="0" sz="2500" spc="-4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114">
                <a:solidFill>
                  <a:srgbClr val="201D1D"/>
                </a:solidFill>
                <a:latin typeface="Arial MT"/>
                <a:cs typeface="Arial MT"/>
              </a:rPr>
              <a:t>fundo; </a:t>
            </a:r>
            <a:r>
              <a:rPr dirty="0" sz="2500" spc="65">
                <a:solidFill>
                  <a:srgbClr val="201D1D"/>
                </a:solidFill>
                <a:latin typeface="Arial MT"/>
                <a:cs typeface="Arial MT"/>
              </a:rPr>
              <a:t>ou</a:t>
            </a:r>
            <a:endParaRPr sz="2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5"/>
              </a:spcBef>
            </a:pPr>
            <a:endParaRPr sz="2500">
              <a:latin typeface="Arial MT"/>
              <a:cs typeface="Arial MT"/>
            </a:endParaRPr>
          </a:p>
          <a:p>
            <a:pPr marL="12700" marR="5080">
              <a:lnSpc>
                <a:spcPct val="125000"/>
              </a:lnSpc>
            </a:pP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O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110">
                <a:solidFill>
                  <a:srgbClr val="201D1D"/>
                </a:solidFill>
                <a:latin typeface="Arial MT"/>
                <a:cs typeface="Arial MT"/>
              </a:rPr>
              <a:t>conteúdo</a:t>
            </a:r>
            <a:r>
              <a:rPr dirty="0" sz="25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150">
                <a:solidFill>
                  <a:srgbClr val="201D1D"/>
                </a:solidFill>
                <a:latin typeface="Arial MT"/>
                <a:cs typeface="Arial MT"/>
              </a:rPr>
              <a:t>texto</a:t>
            </a:r>
            <a:r>
              <a:rPr dirty="0" sz="25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55">
                <a:solidFill>
                  <a:srgbClr val="201D1D"/>
                </a:solidFill>
                <a:latin typeface="Arial MT"/>
                <a:cs typeface="Arial MT"/>
              </a:rPr>
              <a:t>está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30">
                <a:solidFill>
                  <a:srgbClr val="201D1D"/>
                </a:solidFill>
                <a:latin typeface="Arial MT"/>
                <a:cs typeface="Arial MT"/>
              </a:rPr>
              <a:t>em </a:t>
            </a:r>
            <a:r>
              <a:rPr dirty="0" sz="2500" spc="105">
                <a:solidFill>
                  <a:srgbClr val="201D1D"/>
                </a:solidFill>
                <a:latin typeface="Arial MT"/>
                <a:cs typeface="Arial MT"/>
              </a:rPr>
              <a:t>tamanho</a:t>
            </a:r>
            <a:r>
              <a:rPr dirty="0" sz="2500" spc="-2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85">
                <a:solidFill>
                  <a:srgbClr val="201D1D"/>
                </a:solidFill>
                <a:latin typeface="Arial MT"/>
                <a:cs typeface="Arial MT"/>
              </a:rPr>
              <a:t>grande</a:t>
            </a:r>
            <a:r>
              <a:rPr dirty="0" sz="2500" spc="-2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2500" spc="-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150">
                <a:solidFill>
                  <a:srgbClr val="201D1D"/>
                </a:solidFill>
                <a:latin typeface="Arial MT"/>
                <a:cs typeface="Arial MT"/>
              </a:rPr>
              <a:t>tem</a:t>
            </a:r>
            <a:r>
              <a:rPr dirty="0" sz="2500" spc="-2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-10">
                <a:solidFill>
                  <a:srgbClr val="201D1D"/>
                </a:solidFill>
                <a:latin typeface="Arial MT"/>
                <a:cs typeface="Arial MT"/>
              </a:rPr>
              <a:t>relação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contraste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80">
                <a:solidFill>
                  <a:srgbClr val="201D1D"/>
                </a:solidFill>
                <a:latin typeface="Arial MT"/>
                <a:cs typeface="Arial MT"/>
              </a:rPr>
              <a:t>pelo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50">
                <a:solidFill>
                  <a:srgbClr val="201D1D"/>
                </a:solidFill>
                <a:latin typeface="Arial MT"/>
                <a:cs typeface="Arial MT"/>
              </a:rPr>
              <a:t>menos</a:t>
            </a:r>
            <a:r>
              <a:rPr dirty="0" sz="25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-55">
                <a:solidFill>
                  <a:srgbClr val="201D1D"/>
                </a:solidFill>
                <a:latin typeface="Arial MT"/>
                <a:cs typeface="Arial MT"/>
              </a:rPr>
              <a:t>3:1 </a:t>
            </a:r>
            <a:r>
              <a:rPr dirty="0" sz="2500" spc="75">
                <a:solidFill>
                  <a:srgbClr val="201D1D"/>
                </a:solidFill>
                <a:latin typeface="Arial MT"/>
                <a:cs typeface="Arial MT"/>
              </a:rPr>
              <a:t>com</a:t>
            </a:r>
            <a:r>
              <a:rPr dirty="0" sz="2500" spc="-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95">
                <a:solidFill>
                  <a:srgbClr val="201D1D"/>
                </a:solidFill>
                <a:latin typeface="Arial MT"/>
                <a:cs typeface="Arial MT"/>
              </a:rPr>
              <a:t>o</a:t>
            </a:r>
            <a:r>
              <a:rPr dirty="0" sz="2500" spc="-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2500" spc="85">
                <a:solidFill>
                  <a:srgbClr val="201D1D"/>
                </a:solidFill>
                <a:latin typeface="Arial MT"/>
                <a:cs typeface="Arial MT"/>
              </a:rPr>
              <a:t>fundo.</a:t>
            </a:r>
            <a:endParaRPr sz="2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883" y="7016915"/>
            <a:ext cx="3019424" cy="22383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34046" y="7016915"/>
            <a:ext cx="3019424" cy="22383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10209" y="7016915"/>
            <a:ext cx="3019424" cy="22383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54071"/>
            <a:ext cx="18287999" cy="1523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4390" y="2007260"/>
            <a:ext cx="15954374" cy="32099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68970" y="7016915"/>
            <a:ext cx="3019424" cy="22383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345183" y="5789948"/>
            <a:ext cx="244983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201D1D"/>
                </a:solidFill>
                <a:latin typeface="Arial MT"/>
                <a:cs typeface="Arial MT"/>
              </a:rPr>
              <a:t>Exemplos: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649" rIns="0" bIns="0" rtlCol="0" vert="horz">
            <a:spAutoFit/>
          </a:bodyPr>
          <a:lstStyle/>
          <a:p>
            <a:pPr marL="341630">
              <a:lnSpc>
                <a:spcPct val="100000"/>
              </a:lnSpc>
              <a:spcBef>
                <a:spcPts val="100"/>
              </a:spcBef>
            </a:pPr>
            <a:r>
              <a:rPr dirty="0" spc="-25"/>
              <a:t>Utilize</a:t>
            </a:r>
            <a:r>
              <a:rPr dirty="0" spc="-229"/>
              <a:t> </a:t>
            </a:r>
            <a:r>
              <a:rPr dirty="0" spc="85"/>
              <a:t>fontes</a:t>
            </a:r>
            <a:r>
              <a:rPr dirty="0" spc="-229"/>
              <a:t> </a:t>
            </a:r>
            <a:r>
              <a:rPr dirty="0" spc="55"/>
              <a:t>sem</a:t>
            </a:r>
            <a:r>
              <a:rPr dirty="0" spc="-225"/>
              <a:t> </a:t>
            </a:r>
            <a:r>
              <a:rPr dirty="0" spc="-10"/>
              <a:t>serifa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143950" y="2765995"/>
            <a:ext cx="13384530" cy="1416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100"/>
              </a:spcBef>
            </a:pPr>
            <a:r>
              <a:rPr dirty="0" sz="3700" spc="110">
                <a:solidFill>
                  <a:srgbClr val="201D1D"/>
                </a:solidFill>
                <a:latin typeface="Arial MT"/>
                <a:cs typeface="Arial MT"/>
              </a:rPr>
              <a:t>Fontes</a:t>
            </a:r>
            <a:r>
              <a:rPr dirty="0" sz="3700" spc="-1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sem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75">
                <a:solidFill>
                  <a:srgbClr val="201D1D"/>
                </a:solidFill>
                <a:latin typeface="Arial MT"/>
                <a:cs typeface="Arial MT"/>
              </a:rPr>
              <a:t>serifa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75">
                <a:solidFill>
                  <a:srgbClr val="201D1D"/>
                </a:solidFill>
                <a:latin typeface="Arial MT"/>
                <a:cs typeface="Arial MT"/>
              </a:rPr>
              <a:t>possuem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10">
                <a:solidFill>
                  <a:srgbClr val="201D1D"/>
                </a:solidFill>
                <a:latin typeface="Arial MT"/>
                <a:cs typeface="Arial MT"/>
              </a:rPr>
              <a:t>traços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mais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55">
                <a:solidFill>
                  <a:srgbClr val="201D1D"/>
                </a:solidFill>
                <a:latin typeface="Arial MT"/>
                <a:cs typeface="Arial MT"/>
              </a:rPr>
              <a:t>simples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e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05">
                <a:solidFill>
                  <a:srgbClr val="201D1D"/>
                </a:solidFill>
                <a:latin typeface="Arial MT"/>
                <a:cs typeface="Arial MT"/>
              </a:rPr>
              <a:t>limpos</a:t>
            </a:r>
            <a:r>
              <a:rPr dirty="0" sz="3700" spc="-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90">
                <a:solidFill>
                  <a:srgbClr val="201D1D"/>
                </a:solidFill>
                <a:latin typeface="Arial MT"/>
                <a:cs typeface="Arial MT"/>
              </a:rPr>
              <a:t>que </a:t>
            </a:r>
            <a:r>
              <a:rPr dirty="0" sz="3700" spc="140">
                <a:solidFill>
                  <a:srgbClr val="201D1D"/>
                </a:solidFill>
                <a:latin typeface="Arial MT"/>
                <a:cs typeface="Arial MT"/>
              </a:rPr>
              <a:t>facilitam</a:t>
            </a:r>
            <a:r>
              <a:rPr dirty="0" sz="3700" spc="-6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>
                <a:solidFill>
                  <a:srgbClr val="201D1D"/>
                </a:solidFill>
                <a:latin typeface="Arial MT"/>
                <a:cs typeface="Arial MT"/>
              </a:rPr>
              <a:t>a</a:t>
            </a:r>
            <a:r>
              <a:rPr dirty="0" sz="3700" spc="-6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70">
                <a:solidFill>
                  <a:srgbClr val="201D1D"/>
                </a:solidFill>
                <a:latin typeface="Arial MT"/>
                <a:cs typeface="Arial MT"/>
              </a:rPr>
              <a:t>leitura.</a:t>
            </a:r>
            <a:endParaRPr sz="37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46804" y="7827346"/>
            <a:ext cx="104203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Arial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77110" y="7763100"/>
            <a:ext cx="133350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Calibri"/>
                <a:cs typeface="Calibri"/>
              </a:rPr>
              <a:t>Calibri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56643" y="7842424"/>
            <a:ext cx="214058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Verdana"/>
                <a:cs typeface="Verdana"/>
              </a:rPr>
              <a:t>Verdana</a:t>
            </a:r>
            <a:endParaRPr sz="4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758279" y="7894316"/>
            <a:ext cx="184150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Tahoma"/>
                <a:cs typeface="Tahoma"/>
              </a:rPr>
              <a:t>Tahoma</a:t>
            </a:r>
            <a:endParaRPr sz="4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075" y="2360971"/>
            <a:ext cx="3809999" cy="28289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075" y="5906814"/>
            <a:ext cx="3809999" cy="28289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2479" y="3623862"/>
            <a:ext cx="1447799" cy="3524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32479" y="7169695"/>
            <a:ext cx="1447799" cy="3524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254071"/>
            <a:ext cx="18287999" cy="1523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84361" y="2166547"/>
            <a:ext cx="10496549" cy="32099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784361" y="5712380"/>
            <a:ext cx="10496549" cy="3209924"/>
          </a:xfrm>
          <a:prstGeom prst="rect">
            <a:avLst/>
          </a:prstGeom>
        </p:spPr>
      </p:pic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649" rIns="0" bIns="0" rtlCol="0" vert="horz">
            <a:spAutoFit/>
          </a:bodyPr>
          <a:lstStyle/>
          <a:p>
            <a:pPr marL="341630">
              <a:lnSpc>
                <a:spcPct val="100000"/>
              </a:lnSpc>
              <a:spcBef>
                <a:spcPts val="100"/>
              </a:spcBef>
            </a:pPr>
            <a:r>
              <a:rPr dirty="0" spc="50"/>
              <a:t>Evite</a:t>
            </a:r>
            <a:r>
              <a:rPr dirty="0" spc="-165"/>
              <a:t> </a:t>
            </a:r>
            <a:r>
              <a:rPr dirty="0" spc="65"/>
              <a:t>textos</a:t>
            </a:r>
            <a:r>
              <a:rPr dirty="0" spc="-165"/>
              <a:t> </a:t>
            </a:r>
            <a:r>
              <a:rPr dirty="0"/>
              <a:t>muito</a:t>
            </a:r>
            <a:r>
              <a:rPr dirty="0" spc="-165"/>
              <a:t> </a:t>
            </a:r>
            <a:r>
              <a:rPr dirty="0" spc="135"/>
              <a:t>longos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935873" y="6471125"/>
            <a:ext cx="7457440" cy="14160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100"/>
              </a:spcBef>
            </a:pPr>
            <a:r>
              <a:rPr dirty="0" sz="3700" spc="170">
                <a:solidFill>
                  <a:srgbClr val="201D1D"/>
                </a:solidFill>
                <a:latin typeface="Arial MT"/>
                <a:cs typeface="Arial MT"/>
              </a:rPr>
              <a:t>A</a:t>
            </a:r>
            <a:r>
              <a:rPr dirty="0" sz="3700" spc="-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95">
                <a:solidFill>
                  <a:srgbClr val="201D1D"/>
                </a:solidFill>
                <a:latin typeface="Arial MT"/>
                <a:cs typeface="Arial MT"/>
              </a:rPr>
              <a:t>largura</a:t>
            </a:r>
            <a:r>
              <a:rPr dirty="0" sz="3700" spc="-3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95">
                <a:solidFill>
                  <a:srgbClr val="201D1D"/>
                </a:solidFill>
                <a:latin typeface="Arial MT"/>
                <a:cs typeface="Arial MT"/>
              </a:rPr>
              <a:t>dos</a:t>
            </a:r>
            <a:r>
              <a:rPr dirty="0" sz="3700" spc="-3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85">
                <a:solidFill>
                  <a:srgbClr val="201D1D"/>
                </a:solidFill>
                <a:latin typeface="Arial MT"/>
                <a:cs typeface="Arial MT"/>
              </a:rPr>
              <a:t>blocos</a:t>
            </a:r>
            <a:r>
              <a:rPr dirty="0" sz="3700" spc="-3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110">
                <a:solidFill>
                  <a:srgbClr val="201D1D"/>
                </a:solidFill>
                <a:latin typeface="Arial MT"/>
                <a:cs typeface="Arial MT"/>
              </a:rPr>
              <a:t>de</a:t>
            </a:r>
            <a:r>
              <a:rPr dirty="0" sz="3700" spc="-3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229">
                <a:solidFill>
                  <a:srgbClr val="201D1D"/>
                </a:solidFill>
                <a:latin typeface="Arial MT"/>
                <a:cs typeface="Arial MT"/>
              </a:rPr>
              <a:t>texto</a:t>
            </a:r>
            <a:r>
              <a:rPr dirty="0" sz="3700" spc="-3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50">
                <a:solidFill>
                  <a:srgbClr val="201D1D"/>
                </a:solidFill>
                <a:latin typeface="Arial MT"/>
                <a:cs typeface="Arial MT"/>
              </a:rPr>
              <a:t>não </a:t>
            </a:r>
            <a:r>
              <a:rPr dirty="0" sz="3700" spc="80">
                <a:solidFill>
                  <a:srgbClr val="201D1D"/>
                </a:solidFill>
                <a:latin typeface="Arial MT"/>
                <a:cs typeface="Arial MT"/>
              </a:rPr>
              <a:t>ultrapassa</a:t>
            </a:r>
            <a:r>
              <a:rPr dirty="0" sz="3700" spc="-20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450">
                <a:solidFill>
                  <a:srgbClr val="201D1D"/>
                </a:solidFill>
                <a:latin typeface="Arial MT"/>
                <a:cs typeface="Arial MT"/>
              </a:rPr>
              <a:t>80</a:t>
            </a:r>
            <a:r>
              <a:rPr dirty="0" sz="3700" spc="-15">
                <a:solidFill>
                  <a:srgbClr val="201D1D"/>
                </a:solidFill>
                <a:latin typeface="Arial MT"/>
                <a:cs typeface="Arial MT"/>
              </a:rPr>
              <a:t> </a:t>
            </a:r>
            <a:r>
              <a:rPr dirty="0" sz="3700" spc="-10">
                <a:solidFill>
                  <a:srgbClr val="201D1D"/>
                </a:solidFill>
                <a:latin typeface="Arial MT"/>
                <a:cs typeface="Arial MT"/>
              </a:rPr>
              <a:t>caracteres.</a:t>
            </a:r>
            <a:endParaRPr sz="3700">
              <a:latin typeface="Arial MT"/>
              <a:cs typeface="Arial MT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3300"/>
              </a:lnSpc>
              <a:spcBef>
                <a:spcPts val="100"/>
              </a:spcBef>
            </a:pPr>
            <a:r>
              <a:rPr dirty="0" spc="140"/>
              <a:t>O</a:t>
            </a:r>
            <a:r>
              <a:rPr dirty="0" spc="-40"/>
              <a:t> </a:t>
            </a:r>
            <a:r>
              <a:rPr dirty="0" spc="229"/>
              <a:t>texto</a:t>
            </a:r>
            <a:r>
              <a:rPr dirty="0" spc="-35"/>
              <a:t> </a:t>
            </a:r>
            <a:r>
              <a:rPr dirty="0" spc="90"/>
              <a:t>deve</a:t>
            </a:r>
            <a:r>
              <a:rPr dirty="0" spc="-35"/>
              <a:t> </a:t>
            </a:r>
            <a:r>
              <a:rPr dirty="0"/>
              <a:t>ser</a:t>
            </a:r>
            <a:r>
              <a:rPr dirty="0" spc="-35"/>
              <a:t> </a:t>
            </a:r>
            <a:r>
              <a:rPr dirty="0" spc="90"/>
              <a:t>alinhado</a:t>
            </a:r>
            <a:r>
              <a:rPr dirty="0" spc="-35"/>
              <a:t> </a:t>
            </a:r>
            <a:r>
              <a:rPr dirty="0"/>
              <a:t>à</a:t>
            </a:r>
            <a:r>
              <a:rPr dirty="0" spc="-35"/>
              <a:t> </a:t>
            </a:r>
            <a:r>
              <a:rPr dirty="0" spc="65"/>
              <a:t>esquerda </a:t>
            </a:r>
            <a:r>
              <a:rPr dirty="0" spc="75"/>
              <a:t>para</a:t>
            </a:r>
            <a:r>
              <a:rPr dirty="0" spc="-25"/>
              <a:t> </a:t>
            </a:r>
            <a:r>
              <a:rPr dirty="0" spc="85"/>
              <a:t>idiomas</a:t>
            </a:r>
            <a:r>
              <a:rPr dirty="0" spc="-25"/>
              <a:t> </a:t>
            </a:r>
            <a:r>
              <a:rPr dirty="0" spc="114"/>
              <a:t>que</a:t>
            </a:r>
            <a:r>
              <a:rPr dirty="0" spc="-25"/>
              <a:t> </a:t>
            </a:r>
            <a:r>
              <a:rPr dirty="0"/>
              <a:t>são</a:t>
            </a:r>
            <a:r>
              <a:rPr dirty="0" spc="-25"/>
              <a:t> </a:t>
            </a:r>
            <a:r>
              <a:rPr dirty="0" spc="85"/>
              <a:t>lidos</a:t>
            </a:r>
            <a:r>
              <a:rPr dirty="0" spc="-25"/>
              <a:t> </a:t>
            </a:r>
            <a:r>
              <a:rPr dirty="0" spc="100"/>
              <a:t>da</a:t>
            </a:r>
            <a:r>
              <a:rPr dirty="0" spc="-25"/>
              <a:t> </a:t>
            </a:r>
            <a:r>
              <a:rPr dirty="0" spc="65"/>
              <a:t>esquerda </a:t>
            </a:r>
            <a:r>
              <a:rPr dirty="0" spc="75"/>
              <a:t>para</a:t>
            </a:r>
            <a:r>
              <a:rPr dirty="0" spc="-60"/>
              <a:t> </a:t>
            </a:r>
            <a:r>
              <a:rPr dirty="0"/>
              <a:t>a</a:t>
            </a:r>
            <a:r>
              <a:rPr dirty="0" spc="-55"/>
              <a:t> </a:t>
            </a:r>
            <a:r>
              <a:rPr dirty="0" spc="90"/>
              <a:t>direita.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208691" y="3180074"/>
            <a:ext cx="3586479" cy="977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95580">
              <a:lnSpc>
                <a:spcPct val="120200"/>
              </a:lnSpc>
              <a:spcBef>
                <a:spcPts val="100"/>
              </a:spcBef>
            </a:pPr>
            <a:r>
              <a:rPr dirty="0" sz="2600" spc="100">
                <a:solidFill>
                  <a:srgbClr val="FFFFFF"/>
                </a:solidFill>
                <a:latin typeface="Arial MT"/>
                <a:cs typeface="Arial MT"/>
              </a:rPr>
              <a:t>Item</a:t>
            </a:r>
            <a:r>
              <a:rPr dirty="0" sz="2600" spc="-7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-100">
                <a:solidFill>
                  <a:srgbClr val="FFFFFF"/>
                </a:solidFill>
                <a:latin typeface="Arial MT"/>
                <a:cs typeface="Arial MT"/>
              </a:rPr>
              <a:t>5.12.5</a:t>
            </a:r>
            <a:r>
              <a:rPr dirty="0" sz="2600" spc="-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55">
                <a:solidFill>
                  <a:srgbClr val="FFFFFF"/>
                </a:solidFill>
                <a:latin typeface="Arial MT"/>
                <a:cs typeface="Arial MT"/>
              </a:rPr>
              <a:t>da</a:t>
            </a:r>
            <a:r>
              <a:rPr dirty="0" sz="2600" spc="-6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55">
                <a:solidFill>
                  <a:srgbClr val="FFFFFF"/>
                </a:solidFill>
                <a:latin typeface="Arial MT"/>
                <a:cs typeface="Arial MT"/>
              </a:rPr>
              <a:t>norma ABNT</a:t>
            </a:r>
            <a:r>
              <a:rPr dirty="0" sz="26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>
                <a:solidFill>
                  <a:srgbClr val="FFFFFF"/>
                </a:solidFill>
                <a:latin typeface="Arial MT"/>
                <a:cs typeface="Arial MT"/>
              </a:rPr>
              <a:t>NBR</a:t>
            </a:r>
            <a:r>
              <a:rPr dirty="0" sz="26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 MT"/>
                <a:cs typeface="Arial MT"/>
              </a:rPr>
              <a:t>17225:2025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08691" y="6725918"/>
            <a:ext cx="3586479" cy="9779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88595">
              <a:lnSpc>
                <a:spcPct val="120200"/>
              </a:lnSpc>
              <a:spcBef>
                <a:spcPts val="100"/>
              </a:spcBef>
            </a:pPr>
            <a:r>
              <a:rPr dirty="0" sz="2600" spc="100">
                <a:solidFill>
                  <a:srgbClr val="FFFFFF"/>
                </a:solidFill>
                <a:latin typeface="Arial MT"/>
                <a:cs typeface="Arial MT"/>
              </a:rPr>
              <a:t>Item</a:t>
            </a:r>
            <a:r>
              <a:rPr dirty="0" sz="2600" spc="-8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-75">
                <a:solidFill>
                  <a:srgbClr val="FFFFFF"/>
                </a:solidFill>
                <a:latin typeface="Arial MT"/>
                <a:cs typeface="Arial MT"/>
              </a:rPr>
              <a:t>5.12.6 </a:t>
            </a:r>
            <a:r>
              <a:rPr dirty="0" sz="2600" spc="55">
                <a:solidFill>
                  <a:srgbClr val="FFFFFF"/>
                </a:solidFill>
                <a:latin typeface="Arial MT"/>
                <a:cs typeface="Arial MT"/>
              </a:rPr>
              <a:t>da</a:t>
            </a:r>
            <a:r>
              <a:rPr dirty="0" sz="2600" spc="-7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55">
                <a:solidFill>
                  <a:srgbClr val="FFFFFF"/>
                </a:solidFill>
                <a:latin typeface="Arial MT"/>
                <a:cs typeface="Arial MT"/>
              </a:rPr>
              <a:t>norma ABNT</a:t>
            </a:r>
            <a:r>
              <a:rPr dirty="0" sz="26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>
                <a:solidFill>
                  <a:srgbClr val="FFFFFF"/>
                </a:solidFill>
                <a:latin typeface="Arial MT"/>
                <a:cs typeface="Arial MT"/>
              </a:rPr>
              <a:t>NBR</a:t>
            </a:r>
            <a:r>
              <a:rPr dirty="0" sz="2600" spc="-3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dirty="0" sz="2600" spc="-10">
                <a:solidFill>
                  <a:srgbClr val="FFFFFF"/>
                </a:solidFill>
                <a:latin typeface="Arial MT"/>
                <a:cs typeface="Arial MT"/>
              </a:rPr>
              <a:t>17225:2025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17574"/>
            <a:ext cx="18287999" cy="285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57883" y="3177549"/>
            <a:ext cx="13754099" cy="5448299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0"/>
              <a:t>Evite</a:t>
            </a:r>
            <a:r>
              <a:rPr dirty="0" spc="-165"/>
              <a:t> </a:t>
            </a:r>
            <a:r>
              <a:rPr dirty="0" spc="65"/>
              <a:t>textos</a:t>
            </a:r>
            <a:r>
              <a:rPr dirty="0" spc="-165"/>
              <a:t> </a:t>
            </a:r>
            <a:r>
              <a:rPr dirty="0"/>
              <a:t>muito</a:t>
            </a:r>
            <a:r>
              <a:rPr dirty="0" spc="-165"/>
              <a:t> </a:t>
            </a:r>
            <a:r>
              <a:rPr dirty="0" spc="135"/>
              <a:t>longos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45183" y="1930104"/>
            <a:ext cx="220789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35">
                <a:solidFill>
                  <a:srgbClr val="201D1D"/>
                </a:solidFill>
                <a:latin typeface="Arial MT"/>
                <a:cs typeface="Arial MT"/>
              </a:rPr>
              <a:t>Exemplo:</a:t>
            </a:r>
            <a:endParaRPr sz="4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2660" y="5972175"/>
            <a:ext cx="3105149" cy="31051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78557" y="5972175"/>
            <a:ext cx="3152774" cy="3152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81769" y="5953125"/>
            <a:ext cx="3124199" cy="31241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60581" y="2546937"/>
            <a:ext cx="3143249" cy="3152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69215" y="2546937"/>
            <a:ext cx="3143249" cy="305752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380843" y="2546937"/>
            <a:ext cx="3143249" cy="31527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324544" y="3339347"/>
            <a:ext cx="2018664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Imagens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86649" rIns="0" bIns="0" rtlCol="0" vert="horz">
            <a:spAutoFit/>
          </a:bodyPr>
          <a:lstStyle/>
          <a:p>
            <a:pPr marL="341630">
              <a:lnSpc>
                <a:spcPct val="100000"/>
              </a:lnSpc>
              <a:spcBef>
                <a:spcPts val="100"/>
              </a:spcBef>
            </a:pPr>
            <a:r>
              <a:rPr dirty="0" spc="70"/>
              <a:t>Descreva</a:t>
            </a:r>
            <a:r>
              <a:rPr dirty="0" spc="-235"/>
              <a:t> </a:t>
            </a:r>
            <a:r>
              <a:rPr dirty="0" spc="60"/>
              <a:t>ou</a:t>
            </a:r>
            <a:r>
              <a:rPr dirty="0" spc="-235"/>
              <a:t> </a:t>
            </a:r>
            <a:r>
              <a:rPr dirty="0" spc="-10"/>
              <a:t>mencione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273801" y="3339347"/>
            <a:ext cx="194627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Gráficos</a:t>
            </a:r>
            <a:endParaRPr sz="40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065649" y="3339347"/>
            <a:ext cx="183324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10">
                <a:solidFill>
                  <a:srgbClr val="FFFFFF"/>
                </a:solidFill>
                <a:latin typeface="Arial MT"/>
                <a:cs typeface="Arial MT"/>
              </a:rPr>
              <a:t>Tabelas</a:t>
            </a:r>
            <a:endParaRPr sz="4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3734" y="1990572"/>
            <a:ext cx="10639424" cy="726757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2494" rIns="0" bIns="0" rtlCol="0" vert="horz">
            <a:spAutoFit/>
          </a:bodyPr>
          <a:lstStyle/>
          <a:p>
            <a:pPr marL="69850">
              <a:lnSpc>
                <a:spcPct val="100000"/>
              </a:lnSpc>
              <a:spcBef>
                <a:spcPts val="100"/>
              </a:spcBef>
            </a:pPr>
            <a:r>
              <a:rPr dirty="0" spc="75" b="0">
                <a:latin typeface="Arial MT"/>
                <a:cs typeface="Arial MT"/>
              </a:rPr>
              <a:t>Exemplo</a:t>
            </a:r>
            <a:r>
              <a:rPr dirty="0" spc="-35" b="0">
                <a:latin typeface="Arial MT"/>
                <a:cs typeface="Arial MT"/>
              </a:rPr>
              <a:t> </a:t>
            </a:r>
            <a:r>
              <a:rPr dirty="0" spc="114" b="0">
                <a:latin typeface="Arial MT"/>
                <a:cs typeface="Arial MT"/>
              </a:rPr>
              <a:t>de</a:t>
            </a:r>
            <a:r>
              <a:rPr dirty="0" spc="-30" b="0">
                <a:latin typeface="Arial MT"/>
                <a:cs typeface="Arial MT"/>
              </a:rPr>
              <a:t> </a:t>
            </a:r>
            <a:r>
              <a:rPr dirty="0" spc="160" b="0">
                <a:latin typeface="Arial MT"/>
                <a:cs typeface="Arial MT"/>
              </a:rPr>
              <a:t>fotos: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81092" y="1593799"/>
            <a:ext cx="11325224" cy="7429498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75" b="0">
                <a:latin typeface="Arial MT"/>
                <a:cs typeface="Arial MT"/>
              </a:rPr>
              <a:t>Exemplo</a:t>
            </a:r>
            <a:r>
              <a:rPr dirty="0" spc="-35" b="0">
                <a:latin typeface="Arial MT"/>
                <a:cs typeface="Arial MT"/>
              </a:rPr>
              <a:t> </a:t>
            </a:r>
            <a:r>
              <a:rPr dirty="0" spc="114" b="0">
                <a:latin typeface="Arial MT"/>
                <a:cs typeface="Arial MT"/>
              </a:rPr>
              <a:t>de</a:t>
            </a:r>
            <a:r>
              <a:rPr dirty="0" spc="-30" b="0">
                <a:latin typeface="Arial MT"/>
                <a:cs typeface="Arial MT"/>
              </a:rPr>
              <a:t> </a:t>
            </a:r>
            <a:r>
              <a:rPr dirty="0" spc="55" b="0">
                <a:latin typeface="Arial MT"/>
                <a:cs typeface="Arial MT"/>
              </a:rPr>
              <a:t>tabelas: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SEMBRAIN Musicografia Braille e Apoio à Inclusão</dc:creator>
  <cp:keywords>DAHOVp6clbw,BAEQlCQ49dY,0</cp:keywords>
  <dc:title>XIII EMI - recomendações para slides.pdf</dc:title>
  <dcterms:created xsi:type="dcterms:W3CDTF">2026-07-08T16:51:00Z</dcterms:created>
  <dcterms:modified xsi:type="dcterms:W3CDTF">2026-07-08T16:51:00Z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2026-07-03T00:00:00Z</vt:filetime>
  </property>
  <property fmtid="{D5CDD505-2E9C-101B-9397-08002B2CF9AE}" pid="4" name="Creator">
    <vt:lpwstr>Canva</vt:lpwstr>
  </property>
  <property fmtid="{D5CDD505-2E9C-101B-9397-08002B2CF9AE}" pid="5" name="LastSaved">
    <vt:filetime>2026-07-08T00:00:00Z</vt:filetime>
  </property>
  <property fmtid="{D5CDD505-2E9C-101B-9397-08002B2CF9AE}" pid="6" name="Producer">
    <vt:lpwstr>Canva</vt:lpwstr>
  </property>
</Properties>
</file>